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1" r:id="rId7"/>
    <p:sldId id="262" r:id="rId8"/>
    <p:sldId id="263" r:id="rId9"/>
    <p:sldId id="268" r:id="rId10"/>
    <p:sldId id="266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5105" autoAdjust="0"/>
    <p:restoredTop sz="96683" autoAdjust="0"/>
  </p:normalViewPr>
  <p:slideViewPr>
    <p:cSldViewPr snapToGrid="0" snapToObjects="1">
      <p:cViewPr>
        <p:scale>
          <a:sx n="103" d="100"/>
          <a:sy n="103" d="100"/>
        </p:scale>
        <p:origin x="-1336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B66A7-8E6F-4543-AB48-88016A3E6D43}" type="datetimeFigureOut">
              <a:rPr lang="en-US" smtClean="0"/>
              <a:t>8/11/13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200BD-81B2-CE44-A6FF-D456A1229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10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A200BD-81B2-CE44-A6FF-D456A12296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30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A200BD-81B2-CE44-A6FF-D456A12296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32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3F2EE780-709B-0343-97B9-BB4FEF6F08E2}" type="datetimeFigureOut">
              <a:rPr lang="en-US" smtClean="0"/>
              <a:t>8/11/13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A7B36CC-CFC8-EE4B-A5D4-DB8A026A08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31284"/>
            <a:ext cx="7772400" cy="1780108"/>
          </a:xfrm>
        </p:spPr>
        <p:txBody>
          <a:bodyPr/>
          <a:lstStyle/>
          <a:p>
            <a:r>
              <a:rPr lang="en-US" sz="6000" dirty="0" smtClean="0">
                <a:latin typeface="Helvetica"/>
                <a:cs typeface="Helvetica"/>
              </a:rPr>
              <a:t>Final Project</a:t>
            </a:r>
            <a:br>
              <a:rPr lang="en-US" sz="6000" dirty="0" smtClean="0">
                <a:latin typeface="Helvetica"/>
                <a:cs typeface="Helvetica"/>
              </a:rPr>
            </a:br>
            <a:r>
              <a:rPr lang="en-US" sz="3200" dirty="0" smtClean="0">
                <a:latin typeface="Helvetica"/>
                <a:cs typeface="Helvetica"/>
              </a:rPr>
              <a:t>CEE-101s-01/MATLAB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0420"/>
            <a:ext cx="6400800" cy="666749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Helvetica"/>
                <a:cs typeface="Helvetica"/>
              </a:rPr>
              <a:t>Coin Reader </a:t>
            </a:r>
            <a:endParaRPr lang="en-US" sz="4800" b="1" dirty="0">
              <a:latin typeface="Helvetica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365" y="5682419"/>
            <a:ext cx="51024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Helvetica"/>
                <a:cs typeface="Helvetica"/>
              </a:rPr>
              <a:t>Instructors: </a:t>
            </a:r>
            <a:r>
              <a:rPr lang="en-US" dirty="0" smtClean="0">
                <a:latin typeface="Helvetica"/>
                <a:cs typeface="Helvetica"/>
              </a:rPr>
              <a:t>Derek Fong / Tracy Mendel</a:t>
            </a:r>
          </a:p>
          <a:p>
            <a:r>
              <a:rPr lang="en-US" sz="2000" b="1" dirty="0" smtClean="0">
                <a:latin typeface="Helvetica"/>
                <a:cs typeface="Helvetica"/>
              </a:rPr>
              <a:t>Students:  </a:t>
            </a:r>
            <a:r>
              <a:rPr lang="en-US" dirty="0" smtClean="0">
                <a:latin typeface="Helvetica"/>
                <a:cs typeface="Helvetica"/>
              </a:rPr>
              <a:t>Joseh Suarez</a:t>
            </a:r>
          </a:p>
          <a:p>
            <a:r>
              <a:rPr lang="en-US" dirty="0" smtClean="0">
                <a:latin typeface="Helvetica"/>
                <a:cs typeface="Helvetica"/>
              </a:rPr>
              <a:t>                     Tiago Oliveira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32701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7408333" cy="24716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latin typeface="Helvetica"/>
                <a:cs typeface="Helvetica"/>
              </a:rPr>
              <a:t>		   [2, 2, 1, 1]</a:t>
            </a:r>
          </a:p>
          <a:p>
            <a:pPr marL="0" indent="0" algn="ctr">
              <a:buNone/>
            </a:pPr>
            <a:endParaRPr lang="en-US" sz="4000" dirty="0" smtClean="0">
              <a:latin typeface="Helvetica"/>
              <a:cs typeface="Helvetica"/>
            </a:endParaRPr>
          </a:p>
          <a:p>
            <a:pPr marL="0" indent="0" algn="ctr">
              <a:buNone/>
            </a:pPr>
            <a:r>
              <a:rPr lang="en-US" sz="4000" dirty="0" smtClean="0">
                <a:latin typeface="Helvetica"/>
                <a:cs typeface="Helvetica"/>
              </a:rPr>
              <a:t>[1.00, 0.25, 0.05, 0.10, 0.01]</a:t>
            </a:r>
            <a:endParaRPr lang="en-US" sz="4000" dirty="0">
              <a:latin typeface="Helvetica"/>
              <a:cs typeface="Helvetic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Final Sum</a:t>
            </a:r>
            <a:endParaRPr lang="en-US" b="1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3427650" y="3390472"/>
            <a:ext cx="850747" cy="894882"/>
          </a:xfrm>
          <a:prstGeom prst="straightConnector1">
            <a:avLst/>
          </a:prstGeom>
          <a:ln w="38100" cmpd="sng">
            <a:solidFill>
              <a:srgbClr val="7889F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72067" y="4993240"/>
            <a:ext cx="706824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72067" y="4285354"/>
            <a:ext cx="4341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rgbClr val="1B4171"/>
                </a:solidFill>
                <a:latin typeface="Helvetica"/>
                <a:cs typeface="Helvetica"/>
              </a:rPr>
              <a:t>*</a:t>
            </a:r>
            <a:endParaRPr lang="en-US" sz="50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32551" y="4993240"/>
            <a:ext cx="5033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1B4171"/>
                </a:solidFill>
                <a:latin typeface="Helvetica"/>
                <a:cs typeface="Helvetica"/>
              </a:rPr>
              <a:t>0.50, 0.10, 0.10, 0.01</a:t>
            </a:r>
            <a:endParaRPr lang="en-US" sz="40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2428947" y="5701126"/>
            <a:ext cx="49707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362412" y="5091872"/>
            <a:ext cx="4093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1B4171"/>
                </a:solidFill>
                <a:latin typeface="Helvetica"/>
                <a:cs typeface="Helvetica"/>
              </a:rPr>
              <a:t>+</a:t>
            </a:r>
            <a:endParaRPr lang="en-US" sz="30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06581" y="5781039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1B4171"/>
                </a:solidFill>
                <a:latin typeface="Times New Roman"/>
                <a:cs typeface="Times New Roman"/>
              </a:rPr>
              <a:t>$ 0.71</a:t>
            </a:r>
            <a:endParaRPr lang="en-US" sz="4000" dirty="0">
              <a:solidFill>
                <a:srgbClr val="1B4171"/>
              </a:solidFill>
              <a:latin typeface="Times New Roman"/>
              <a:cs typeface="Times New Roman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070664" y="3359695"/>
            <a:ext cx="850747" cy="894882"/>
          </a:xfrm>
          <a:prstGeom prst="straightConnector1">
            <a:avLst/>
          </a:prstGeom>
          <a:ln w="38100" cmpd="sng">
            <a:solidFill>
              <a:srgbClr val="7889F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512662" y="3390472"/>
            <a:ext cx="294190" cy="894882"/>
          </a:xfrm>
          <a:prstGeom prst="straightConnector1">
            <a:avLst/>
          </a:prstGeom>
          <a:ln w="38100" cmpd="sng">
            <a:solidFill>
              <a:srgbClr val="7889F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538747" y="3370266"/>
            <a:ext cx="294190" cy="894882"/>
          </a:xfrm>
          <a:prstGeom prst="straightConnector1">
            <a:avLst/>
          </a:prstGeom>
          <a:ln w="38100" cmpd="sng">
            <a:solidFill>
              <a:srgbClr val="7889F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7280" y="2897940"/>
            <a:ext cx="3648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1B4171"/>
                </a:solidFill>
                <a:latin typeface="Helvetica"/>
                <a:cs typeface="Helvetica"/>
              </a:rPr>
              <a:t>Input from Diameter Compare:</a:t>
            </a:r>
            <a:endParaRPr lang="en-US" sz="20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510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43508" y="350657"/>
            <a:ext cx="8229600" cy="1252728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/>
                <a:cs typeface="Helvetica"/>
              </a:rPr>
              <a:t>Examples</a:t>
            </a:r>
            <a:endParaRPr lang="en-US" b="1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953588" y="2169902"/>
            <a:ext cx="879038" cy="3408400"/>
          </a:xfrm>
          <a:prstGeom prst="rect">
            <a:avLst/>
          </a:prstGeom>
        </p:spPr>
      </p:pic>
      <p:pic>
        <p:nvPicPr>
          <p:cNvPr id="4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635" r="-635"/>
          <a:stretch/>
        </p:blipFill>
        <p:spPr>
          <a:xfrm>
            <a:off x="1124423" y="2362798"/>
            <a:ext cx="2391832" cy="2549122"/>
          </a:xfrm>
        </p:spPr>
      </p:pic>
      <p:sp>
        <p:nvSpPr>
          <p:cNvPr id="5" name="TextBox 4"/>
          <p:cNvSpPr txBox="1"/>
          <p:nvPr/>
        </p:nvSpPr>
        <p:spPr>
          <a:xfrm>
            <a:off x="1309369" y="5283644"/>
            <a:ext cx="1844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1B4171"/>
                </a:solidFill>
                <a:latin typeface="Helvetica"/>
                <a:cs typeface="Helvetica"/>
              </a:rPr>
              <a:t>Sum: $ 2.68</a:t>
            </a:r>
            <a:endParaRPr lang="en-US" sz="24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4937" y="5246657"/>
            <a:ext cx="1844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1B4171"/>
                </a:solidFill>
                <a:latin typeface="Helvetica"/>
                <a:cs typeface="Helvetica"/>
              </a:rPr>
              <a:t>Sum: $ 0.41</a:t>
            </a:r>
            <a:endParaRPr lang="en-US" sz="2400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245289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989060"/>
            <a:ext cx="8229600" cy="1252728"/>
          </a:xfrm>
        </p:spPr>
        <p:txBody>
          <a:bodyPr/>
          <a:lstStyle/>
          <a:p>
            <a:r>
              <a:rPr lang="en-US" dirty="0" smtClean="0">
                <a:solidFill>
                  <a:srgbClr val="1B4171"/>
                </a:solidFill>
                <a:latin typeface="Helvetica"/>
                <a:cs typeface="Helvetica"/>
              </a:rPr>
              <a:t>Thank you!</a:t>
            </a:r>
            <a:endParaRPr lang="en-US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543508" y="2989060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Helvetica"/>
                <a:cs typeface="Helvetica"/>
              </a:rPr>
              <a:t>Questions?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30088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895768"/>
            <a:ext cx="4242317" cy="1208929"/>
          </a:xfrm>
        </p:spPr>
        <p:txBody>
          <a:bodyPr>
            <a:normAutofit fontScale="92500"/>
          </a:bodyPr>
          <a:lstStyle/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What problem does it solve</a:t>
            </a:r>
            <a:r>
              <a:rPr lang="en-US" dirty="0" smtClean="0">
                <a:latin typeface="Helvetica"/>
                <a:cs typeface="Helvetica"/>
              </a:rPr>
              <a:t>?</a:t>
            </a:r>
            <a:endParaRPr lang="en-US" dirty="0" smtClean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How does it work?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latin typeface="Helvetica"/>
                <a:cs typeface="Helvetica"/>
              </a:rPr>
              <a:t>Introduction</a:t>
            </a:r>
            <a:endParaRPr lang="en-US" sz="4800" b="1" dirty="0">
              <a:latin typeface="Helvetica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180" y="3008273"/>
            <a:ext cx="3833620" cy="28752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53180" y="5903186"/>
            <a:ext cx="28116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Picture taken from: phandroid.com                                            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75127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3144" y="2588768"/>
            <a:ext cx="7408333" cy="3450696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dirty="0">
                <a:latin typeface="Helvetica"/>
                <a:cs typeface="Helvetica"/>
              </a:rPr>
              <a:t>Black </a:t>
            </a:r>
            <a:r>
              <a:rPr lang="en-US" dirty="0" smtClean="0">
                <a:latin typeface="Helvetica"/>
                <a:cs typeface="Helvetica"/>
              </a:rPr>
              <a:t>background</a:t>
            </a: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No coins touching</a:t>
            </a:r>
            <a:endParaRPr lang="en-US" dirty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No coins near the edge</a:t>
            </a: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At least one coin of each value</a:t>
            </a: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No zoomed out images</a:t>
            </a:r>
            <a:endParaRPr lang="en-US" dirty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/>
                <a:cs typeface="Helvetica"/>
              </a:rPr>
              <a:t>Conditions</a:t>
            </a:r>
            <a:endParaRPr lang="en-US" b="1" dirty="0">
              <a:latin typeface="Helvetica"/>
              <a:cs typeface="Helvetica"/>
            </a:endParaRPr>
          </a:p>
        </p:txBody>
      </p:sp>
      <p:pic>
        <p:nvPicPr>
          <p:cNvPr id="6" name="Content Placeholder 8"/>
          <p:cNvPicPr>
            <a:picLocks noChangeAspect="1"/>
          </p:cNvPicPr>
          <p:nvPr/>
        </p:nvPicPr>
        <p:blipFill rotWithShape="1">
          <a:blip r:embed="rId2"/>
          <a:srcRect l="-635" r="-635"/>
          <a:stretch/>
        </p:blipFill>
        <p:spPr>
          <a:xfrm>
            <a:off x="5501458" y="2586022"/>
            <a:ext cx="3326593" cy="354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76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675543"/>
            <a:ext cx="9144000" cy="3450696"/>
          </a:xfr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dirty="0" smtClean="0">
                <a:latin typeface="Helvetica"/>
                <a:cs typeface="Helvetica"/>
              </a:rPr>
              <a:t>1. Average </a:t>
            </a:r>
            <a:r>
              <a:rPr lang="en-US" dirty="0">
                <a:latin typeface="Helvetica"/>
                <a:cs typeface="Helvetica"/>
              </a:rPr>
              <a:t>B</a:t>
            </a:r>
            <a:r>
              <a:rPr lang="en-US" dirty="0" smtClean="0">
                <a:latin typeface="Helvetica"/>
                <a:cs typeface="Helvetica"/>
              </a:rPr>
              <a:t>ackground </a:t>
            </a:r>
            <a:r>
              <a:rPr lang="en-US" dirty="0" smtClean="0">
                <a:latin typeface="Helvetica"/>
                <a:cs typeface="Helvetica"/>
              </a:rPr>
              <a:t>Color</a:t>
            </a:r>
            <a:r>
              <a:rPr lang="en-US" dirty="0" smtClean="0">
                <a:latin typeface="Helvetica"/>
                <a:cs typeface="Helvetica"/>
              </a:rPr>
              <a:t>	</a:t>
            </a:r>
            <a:r>
              <a:rPr lang="en-US" dirty="0" smtClean="0">
                <a:latin typeface="Helvetica"/>
                <a:cs typeface="Helvetica"/>
              </a:rPr>
              <a:t>    </a:t>
            </a:r>
            <a:r>
              <a:rPr lang="en-US" dirty="0" smtClean="0">
                <a:latin typeface="Helvetica"/>
                <a:cs typeface="Helvetica"/>
              </a:rPr>
              <a:t>5</a:t>
            </a:r>
            <a:r>
              <a:rPr lang="en-US" dirty="0">
                <a:latin typeface="Helvetica"/>
                <a:cs typeface="Helvetica"/>
              </a:rPr>
              <a:t>. Coin Cleaner </a:t>
            </a:r>
            <a:r>
              <a:rPr lang="en-US" dirty="0" smtClean="0">
                <a:latin typeface="Helvetica"/>
                <a:cs typeface="Helvetica"/>
              </a:rPr>
              <a:t>	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 smtClean="0">
                <a:latin typeface="Helvetica"/>
                <a:cs typeface="Helvetica"/>
              </a:rPr>
              <a:t>2. Coin Finder 	</a:t>
            </a:r>
            <a:r>
              <a:rPr lang="en-US" dirty="0">
                <a:latin typeface="Helvetica"/>
                <a:cs typeface="Helvetica"/>
              </a:rPr>
              <a:t>	</a:t>
            </a:r>
            <a:r>
              <a:rPr lang="en-US" dirty="0" smtClean="0">
                <a:latin typeface="Helvetica"/>
                <a:cs typeface="Helvetica"/>
              </a:rPr>
              <a:t>	</a:t>
            </a:r>
            <a:r>
              <a:rPr lang="en-US" dirty="0" smtClean="0">
                <a:latin typeface="Helvetica"/>
                <a:cs typeface="Helvetica"/>
              </a:rPr>
              <a:t>    6</a:t>
            </a:r>
            <a:r>
              <a:rPr lang="en-US" dirty="0">
                <a:latin typeface="Helvetica"/>
                <a:cs typeface="Helvetica"/>
              </a:rPr>
              <a:t>. Penny Finder </a:t>
            </a:r>
            <a:r>
              <a:rPr lang="en-US" dirty="0" smtClean="0">
                <a:latin typeface="Helvetica"/>
                <a:cs typeface="Helvetica"/>
              </a:rPr>
              <a:t>		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 smtClean="0">
                <a:latin typeface="Helvetica"/>
                <a:cs typeface="Helvetica"/>
              </a:rPr>
              <a:t>3</a:t>
            </a:r>
            <a:r>
              <a:rPr lang="en-US" dirty="0">
                <a:latin typeface="Helvetica"/>
                <a:cs typeface="Helvetica"/>
              </a:rPr>
              <a:t>. Triangles</a:t>
            </a:r>
            <a:r>
              <a:rPr lang="en-US" dirty="0" smtClean="0">
                <a:latin typeface="Helvetica"/>
                <a:cs typeface="Helvetica"/>
              </a:rPr>
              <a:t>			</a:t>
            </a:r>
            <a:r>
              <a:rPr lang="en-US" dirty="0">
                <a:latin typeface="Helvetica"/>
                <a:cs typeface="Helvetica"/>
              </a:rPr>
              <a:t>	</a:t>
            </a:r>
            <a:r>
              <a:rPr lang="en-US" dirty="0" smtClean="0">
                <a:latin typeface="Helvetica"/>
                <a:cs typeface="Helvetica"/>
              </a:rPr>
              <a:t>    7</a:t>
            </a:r>
            <a:r>
              <a:rPr lang="en-US" dirty="0">
                <a:latin typeface="Helvetica"/>
                <a:cs typeface="Helvetica"/>
              </a:rPr>
              <a:t>. Diameter </a:t>
            </a:r>
            <a:r>
              <a:rPr lang="en-US" dirty="0" smtClean="0">
                <a:latin typeface="Helvetica"/>
                <a:cs typeface="Helvetica"/>
              </a:rPr>
              <a:t>Compare	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 smtClean="0">
                <a:latin typeface="Helvetica"/>
                <a:cs typeface="Helvetica"/>
              </a:rPr>
              <a:t>4. Diameter				</a:t>
            </a:r>
            <a:r>
              <a:rPr lang="en-US" dirty="0" smtClean="0">
                <a:latin typeface="Helvetica"/>
                <a:cs typeface="Helvetica"/>
              </a:rPr>
              <a:t>    8</a:t>
            </a:r>
            <a:r>
              <a:rPr lang="en-US" dirty="0">
                <a:latin typeface="Helvetica"/>
                <a:cs typeface="Helvetica"/>
              </a:rPr>
              <a:t>. Final </a:t>
            </a:r>
            <a:r>
              <a:rPr lang="en-US" dirty="0" smtClean="0">
                <a:latin typeface="Helvetica"/>
                <a:cs typeface="Helvetica"/>
              </a:rPr>
              <a:t>Sum</a:t>
            </a:r>
            <a:endParaRPr lang="en-US" dirty="0" smtClean="0">
              <a:latin typeface="Helvetica"/>
              <a:cs typeface="Helvetic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/>
                <a:cs typeface="Helvetica"/>
              </a:rPr>
              <a:t>Methodology</a:t>
            </a:r>
            <a:endParaRPr lang="en-US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66325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>
                <a:latin typeface="Helvetica"/>
                <a:cs typeface="Helvetica"/>
              </a:rPr>
              <a:t>Calculate Background color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635" r="-635"/>
          <a:stretch/>
        </p:blipFill>
        <p:spPr>
          <a:xfrm>
            <a:off x="1703917" y="3979198"/>
            <a:ext cx="2391832" cy="2549122"/>
          </a:xfrm>
        </p:spPr>
      </p:pic>
      <p:pic>
        <p:nvPicPr>
          <p:cNvPr id="12" name="Picture 11" descr="PastedGraphic-1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5" t="7080" r="19711" b="15376"/>
          <a:stretch/>
        </p:blipFill>
        <p:spPr>
          <a:xfrm>
            <a:off x="4618901" y="3983821"/>
            <a:ext cx="2339836" cy="2530490"/>
          </a:xfrm>
          <a:prstGeom prst="rect">
            <a:avLst/>
          </a:prstGeom>
        </p:spPr>
      </p:pic>
      <p:sp>
        <p:nvSpPr>
          <p:cNvPr id="14" name="Content Placeholder 1"/>
          <p:cNvSpPr txBox="1">
            <a:spLocks/>
          </p:cNvSpPr>
          <p:nvPr/>
        </p:nvSpPr>
        <p:spPr>
          <a:xfrm>
            <a:off x="776817" y="2232584"/>
            <a:ext cx="7408333" cy="1577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Change the picture to gray scale image (</a:t>
            </a:r>
            <a:r>
              <a:rPr lang="en-US" sz="2800" dirty="0" smtClean="0">
                <a:latin typeface="Helvetica"/>
                <a:cs typeface="Helvetica"/>
              </a:rPr>
              <a:t>2</a:t>
            </a:r>
            <a:r>
              <a:rPr lang="en-US" dirty="0" smtClean="0">
                <a:latin typeface="Helvetica"/>
                <a:cs typeface="Helvetica"/>
              </a:rPr>
              <a:t>D matrix)</a:t>
            </a: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Calculate the average of the pixel border</a:t>
            </a:r>
          </a:p>
          <a:p>
            <a:pPr marL="0" indent="0">
              <a:lnSpc>
                <a:spcPct val="130000"/>
              </a:lnSpc>
              <a:buNone/>
            </a:pPr>
            <a:endParaRPr lang="en-US" dirty="0" smtClean="0"/>
          </a:p>
          <a:p>
            <a:pPr marL="0" indent="0">
              <a:lnSpc>
                <a:spcPct val="130000"/>
              </a:lnSpc>
              <a:buNone/>
            </a:pP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633376" y="4001953"/>
            <a:ext cx="2339836" cy="2526367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0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0347" y="2354367"/>
            <a:ext cx="7408333" cy="3450696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dirty="0" smtClean="0"/>
              <a:t>Compare pixels iteratively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Condition to enter Triangles: 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| Pixel - Background | &gt; Threshold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Draw a triangle and find the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the average color</a:t>
            </a:r>
          </a:p>
          <a:p>
            <a:pPr>
              <a:lnSpc>
                <a:spcPct val="130000"/>
              </a:lnSpc>
            </a:pPr>
            <a:r>
              <a:rPr lang="en-US" dirty="0" smtClean="0"/>
              <a:t>Check color vs. background</a:t>
            </a:r>
          </a:p>
          <a:p>
            <a:pPr>
              <a:lnSpc>
                <a:spcPct val="130000"/>
              </a:lnSpc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Edge Finder and Triangles</a:t>
            </a:r>
            <a:endParaRPr lang="en-US" b="1" dirty="0"/>
          </a:p>
        </p:txBody>
      </p:sp>
      <p:pic>
        <p:nvPicPr>
          <p:cNvPr id="4" name="Picture 3" descr="PastedGraphic-1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5" t="7080" r="19711" b="15376"/>
          <a:stretch/>
        </p:blipFill>
        <p:spPr>
          <a:xfrm>
            <a:off x="5059706" y="2656492"/>
            <a:ext cx="3426601" cy="3705808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5" name="Striped Right Arrow 4"/>
          <p:cNvSpPr/>
          <p:nvPr/>
        </p:nvSpPr>
        <p:spPr>
          <a:xfrm>
            <a:off x="5598900" y="2688843"/>
            <a:ext cx="2069100" cy="235397"/>
          </a:xfrm>
          <a:prstGeom prst="stripedRightArrow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riped Right Arrow 5"/>
          <p:cNvSpPr/>
          <p:nvPr/>
        </p:nvSpPr>
        <p:spPr>
          <a:xfrm>
            <a:off x="5578760" y="3963701"/>
            <a:ext cx="2069100" cy="235397"/>
          </a:xfrm>
          <a:prstGeom prst="stripedRightArrow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riped Right Arrow 6"/>
          <p:cNvSpPr/>
          <p:nvPr/>
        </p:nvSpPr>
        <p:spPr>
          <a:xfrm>
            <a:off x="5578760" y="5287245"/>
            <a:ext cx="2069100" cy="235397"/>
          </a:xfrm>
          <a:prstGeom prst="stripedRightArrow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623598" y="2782070"/>
            <a:ext cx="87581" cy="109487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51962" y="2781184"/>
            <a:ext cx="87581" cy="109487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315310" y="2780298"/>
            <a:ext cx="87581" cy="109487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457634" y="2780298"/>
            <a:ext cx="87581" cy="109487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Isosceles Triangle 12"/>
          <p:cNvSpPr/>
          <p:nvPr/>
        </p:nvSpPr>
        <p:spPr>
          <a:xfrm>
            <a:off x="5559942" y="2991477"/>
            <a:ext cx="308288" cy="372257"/>
          </a:xfrm>
          <a:prstGeom prst="triangl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78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20210" y="2265672"/>
            <a:ext cx="7408333" cy="3450696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Check pixel 3 by </a:t>
            </a:r>
            <a:r>
              <a:rPr lang="en-US" dirty="0" smtClean="0">
                <a:latin typeface="Helvetica"/>
                <a:cs typeface="Helvetica"/>
              </a:rPr>
              <a:t>3</a:t>
            </a:r>
            <a:endParaRPr lang="en-US" dirty="0" smtClean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Figure out the </a:t>
            </a:r>
            <a:r>
              <a:rPr lang="en-US" dirty="0" smtClean="0">
                <a:latin typeface="Helvetica"/>
                <a:cs typeface="Helvetica"/>
              </a:rPr>
              <a:t>diameter</a:t>
            </a:r>
            <a:endParaRPr lang="en-US" dirty="0" smtClean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Draw a box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Diameter and Coin Cleaner</a:t>
            </a:r>
            <a:endParaRPr lang="en-US" b="1" dirty="0"/>
          </a:p>
        </p:txBody>
      </p:sp>
      <p:pic>
        <p:nvPicPr>
          <p:cNvPr id="4" name="Picture 3" descr="PastedGraphic-1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5" t="7080" r="19711" b="15376"/>
          <a:stretch/>
        </p:blipFill>
        <p:spPr>
          <a:xfrm>
            <a:off x="4675380" y="2131368"/>
            <a:ext cx="3959037" cy="4281628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5" name="Oval 4"/>
          <p:cNvSpPr/>
          <p:nvPr/>
        </p:nvSpPr>
        <p:spPr>
          <a:xfrm>
            <a:off x="5345367" y="2357763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5345367" y="2558838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345367" y="2772097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349823" y="2990157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5345659" y="3217966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350987" y="3387847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354863" y="3561983"/>
            <a:ext cx="117212" cy="110765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412737" y="2320776"/>
            <a:ext cx="0" cy="860203"/>
          </a:xfrm>
          <a:prstGeom prst="line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907191" y="2265672"/>
            <a:ext cx="1048023" cy="10938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97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7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2" grpId="0" animBg="1"/>
      <p:bldP spid="12" grpId="1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ChangeAspect="1"/>
          </p:cNvPicPr>
          <p:nvPr/>
        </p:nvPicPr>
        <p:blipFill rotWithShape="1">
          <a:blip r:embed="rId3"/>
          <a:srcRect l="-635" r="-635"/>
          <a:stretch/>
        </p:blipFill>
        <p:spPr>
          <a:xfrm>
            <a:off x="5649418" y="2774022"/>
            <a:ext cx="2969031" cy="3164278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9553" y="2561080"/>
            <a:ext cx="7408333" cy="591715"/>
          </a:xfrm>
        </p:spPr>
        <p:txBody>
          <a:bodyPr>
            <a:normAutofit/>
          </a:bodyPr>
          <a:lstStyle/>
          <a:p>
            <a:r>
              <a:rPr lang="en-US" sz="2200" dirty="0" smtClean="0">
                <a:latin typeface="Helvetica"/>
                <a:cs typeface="Helvetica"/>
              </a:rPr>
              <a:t>Take RGB average for each coin</a:t>
            </a:r>
          </a:p>
          <a:p>
            <a:pPr marL="0" indent="0">
              <a:buNone/>
            </a:pPr>
            <a:endParaRPr lang="en-US" sz="2200" dirty="0">
              <a:latin typeface="Helvetica"/>
              <a:cs typeface="Helvetic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Penny </a:t>
            </a:r>
            <a:r>
              <a:rPr lang="en-US" b="1" dirty="0"/>
              <a:t>Evaluation 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329553" y="3152795"/>
            <a:ext cx="7408333" cy="591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Helvetica"/>
                <a:cs typeface="Helvetica"/>
              </a:rPr>
              <a:t>[R, G, </a:t>
            </a:r>
            <a:r>
              <a:rPr lang="en-US" sz="2200" dirty="0" smtClean="0">
                <a:solidFill>
                  <a:schemeClr val="accent5">
                    <a:lumMod val="75000"/>
                  </a:schemeClr>
                </a:solidFill>
                <a:latin typeface="Helvetica"/>
                <a:cs typeface="Helvetica"/>
              </a:rPr>
              <a:t>B</a:t>
            </a:r>
            <a:r>
              <a:rPr lang="en-US" sz="2200" dirty="0" smtClean="0">
                <a:latin typeface="Helvetica"/>
                <a:cs typeface="Helvetica"/>
              </a:rPr>
              <a:t>] </a:t>
            </a:r>
            <a:r>
              <a:rPr lang="en-US" sz="2200" dirty="0" smtClean="0">
                <a:latin typeface="Helvetica"/>
                <a:cs typeface="Helvetica"/>
                <a:sym typeface="Wingdings"/>
              </a:rPr>
              <a:t></a:t>
            </a:r>
            <a:r>
              <a:rPr lang="en-US" sz="2200" dirty="0" smtClean="0">
                <a:latin typeface="Helvetica"/>
                <a:cs typeface="Helvetica"/>
              </a:rPr>
              <a:t> [(R-</a:t>
            </a:r>
            <a:r>
              <a:rPr lang="en-US" sz="2200" dirty="0" smtClean="0">
                <a:solidFill>
                  <a:srgbClr val="DC9F0C"/>
                </a:solidFill>
                <a:latin typeface="Helvetica"/>
                <a:cs typeface="Helvetica"/>
              </a:rPr>
              <a:t>B</a:t>
            </a:r>
            <a:r>
              <a:rPr lang="en-US" sz="2200" dirty="0" smtClean="0">
                <a:solidFill>
                  <a:srgbClr val="073E87"/>
                </a:solidFill>
                <a:latin typeface="Helvetica"/>
                <a:cs typeface="Helvetica"/>
              </a:rPr>
              <a:t>)</a:t>
            </a:r>
            <a:r>
              <a:rPr lang="en-US" sz="2200" dirty="0" smtClean="0">
                <a:latin typeface="Helvetica"/>
                <a:cs typeface="Helvetica"/>
              </a:rPr>
              <a:t>,(G-</a:t>
            </a:r>
            <a:r>
              <a:rPr lang="en-US" sz="2200" dirty="0" smtClean="0">
                <a:solidFill>
                  <a:srgbClr val="DC9F0C"/>
                </a:solidFill>
                <a:latin typeface="Helvetica"/>
                <a:cs typeface="Helvetica"/>
              </a:rPr>
              <a:t>B</a:t>
            </a:r>
            <a:r>
              <a:rPr lang="en-US" sz="2200" dirty="0" smtClean="0">
                <a:latin typeface="Helvetica"/>
                <a:cs typeface="Helvetica"/>
              </a:rPr>
              <a:t>), </a:t>
            </a:r>
            <a:r>
              <a:rPr lang="en-US" sz="2200" dirty="0" err="1">
                <a:solidFill>
                  <a:srgbClr val="1B4171"/>
                </a:solidFill>
                <a:latin typeface="Helvetica"/>
                <a:cs typeface="Helvetica"/>
              </a:rPr>
              <a:t>Ø</a:t>
            </a:r>
            <a:r>
              <a:rPr lang="en-US" sz="2200" dirty="0" smtClean="0">
                <a:latin typeface="Helvetica"/>
                <a:cs typeface="Helvetica"/>
              </a:rPr>
              <a:t>]</a:t>
            </a:r>
          </a:p>
          <a:p>
            <a:pPr marL="0" indent="0">
              <a:buFont typeface="Symbol" pitchFamily="18" charset="2"/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29553" y="3744510"/>
            <a:ext cx="7408333" cy="591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[</a:t>
            </a:r>
            <a:r>
              <a:rPr lang="en-US" sz="2200" dirty="0" smtClean="0">
                <a:solidFill>
                  <a:srgbClr val="FF0000"/>
                </a:solidFill>
                <a:latin typeface="Helvetica"/>
                <a:cs typeface="Helvetica"/>
              </a:rPr>
              <a:t>(R-B)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,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Helvetica"/>
                <a:cs typeface="Helvetica"/>
              </a:rPr>
              <a:t>(</a:t>
            </a:r>
            <a:r>
              <a:rPr lang="en-US" sz="2200" dirty="0" smtClean="0">
                <a:solidFill>
                  <a:srgbClr val="32AE51"/>
                </a:solidFill>
                <a:latin typeface="Helvetica"/>
                <a:cs typeface="Helvetica"/>
              </a:rPr>
              <a:t>G-B)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, </a:t>
            </a:r>
            <a:r>
              <a:rPr lang="en-US" sz="2200" dirty="0" err="1">
                <a:solidFill>
                  <a:schemeClr val="accent2">
                    <a:lumMod val="50000"/>
                  </a:schemeClr>
                </a:solidFill>
                <a:latin typeface="Helvetica"/>
                <a:cs typeface="Helvetica"/>
              </a:rPr>
              <a:t>Ø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]</a:t>
            </a:r>
            <a:r>
              <a:rPr lang="en-US" sz="2200" dirty="0" smtClean="0">
                <a:latin typeface="Helvetica"/>
                <a:cs typeface="Helvetica"/>
              </a:rPr>
              <a:t> </a:t>
            </a:r>
            <a:r>
              <a:rPr lang="en-US" sz="2200" dirty="0" smtClean="0">
                <a:latin typeface="Helvetica"/>
                <a:cs typeface="Helvetica"/>
                <a:sym typeface="Wingdings"/>
              </a:rPr>
              <a:t></a:t>
            </a:r>
            <a:r>
              <a:rPr lang="en-US" sz="2200" dirty="0" smtClean="0">
                <a:latin typeface="Helvetica"/>
                <a:cs typeface="Helvetica"/>
              </a:rPr>
              <a:t> 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[</a:t>
            </a:r>
            <a:r>
              <a:rPr lang="en-US" sz="2200" dirty="0" smtClean="0">
                <a:solidFill>
                  <a:srgbClr val="FF0000"/>
                </a:solidFill>
                <a:latin typeface="Helvetica"/>
                <a:cs typeface="Helvetica"/>
              </a:rPr>
              <a:t>(R-B)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-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Helvetica"/>
                <a:cs typeface="Helvetica"/>
              </a:rPr>
              <a:t>(G-B)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, </a:t>
            </a:r>
            <a:r>
              <a:rPr lang="en-US" sz="2200" dirty="0" err="1">
                <a:solidFill>
                  <a:srgbClr val="1B4171"/>
                </a:solidFill>
                <a:latin typeface="Helvetica"/>
                <a:cs typeface="Helvetica"/>
              </a:rPr>
              <a:t>Ø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, </a:t>
            </a:r>
            <a:r>
              <a:rPr lang="en-US" sz="2200" dirty="0" err="1" smtClean="0">
                <a:solidFill>
                  <a:srgbClr val="1B4171"/>
                </a:solidFill>
                <a:latin typeface="Helvetica"/>
                <a:cs typeface="Helvetica"/>
              </a:rPr>
              <a:t>Ø</a:t>
            </a:r>
            <a:r>
              <a:rPr lang="en-US" sz="2200" dirty="0" smtClean="0">
                <a:solidFill>
                  <a:srgbClr val="1B4171"/>
                </a:solidFill>
                <a:latin typeface="Helvetica"/>
                <a:cs typeface="Helvetica"/>
              </a:rPr>
              <a:t>]</a:t>
            </a:r>
          </a:p>
          <a:p>
            <a:pPr marL="0" indent="0">
              <a:buFont typeface="Symbol" pitchFamily="18" charset="2"/>
              <a:buNone/>
            </a:pPr>
            <a:endParaRPr lang="en-US" dirty="0">
              <a:latin typeface="Helvetica"/>
              <a:cs typeface="Helvetic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03196" y="3115732"/>
            <a:ext cx="246593" cy="230826"/>
          </a:xfrm>
          <a:prstGeom prst="rect">
            <a:avLst/>
          </a:prstGeom>
          <a:solidFill>
            <a:srgbClr val="FF0000"/>
          </a:solidFill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329553" y="4286909"/>
            <a:ext cx="7408333" cy="13754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sz="2200" dirty="0" smtClean="0">
                <a:latin typeface="Helvetica"/>
                <a:cs typeface="Helvetica"/>
              </a:rPr>
              <a:t>Grey : 20 &gt; value &gt; 30</a:t>
            </a:r>
          </a:p>
          <a:p>
            <a:pPr>
              <a:lnSpc>
                <a:spcPct val="130000"/>
              </a:lnSpc>
            </a:pPr>
            <a:r>
              <a:rPr lang="en-US" sz="2200" dirty="0" smtClean="0">
                <a:latin typeface="Helvetica"/>
                <a:cs typeface="Helvetica"/>
              </a:rPr>
              <a:t>Penny: value &gt; 32</a:t>
            </a:r>
          </a:p>
          <a:p>
            <a:pPr marL="0" indent="0">
              <a:buFont typeface="Symbol" pitchFamily="18" charset="2"/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7037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 animBg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elvetica"/>
                <a:cs typeface="Helvetica"/>
              </a:rPr>
              <a:t>Diameter Compare 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85617" y="2478127"/>
            <a:ext cx="2974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1B4171"/>
                </a:solidFill>
                <a:latin typeface="Helvetica"/>
                <a:cs typeface="Helvetica"/>
              </a:rPr>
              <a:t>[150, 113, 88, 117, 149, 63]</a:t>
            </a:r>
          </a:p>
          <a:p>
            <a:pPr algn="ctr"/>
            <a:endParaRPr lang="en-US" dirty="0">
              <a:solidFill>
                <a:srgbClr val="1B4171"/>
              </a:solidFill>
              <a:latin typeface="Helvetica"/>
              <a:cs typeface="Helvetica"/>
            </a:endParaRPr>
          </a:p>
          <a:p>
            <a:pPr algn="ctr"/>
            <a:r>
              <a:rPr lang="en-US" dirty="0" smtClean="0">
                <a:solidFill>
                  <a:srgbClr val="1B4171"/>
                </a:solidFill>
                <a:latin typeface="Helvetica"/>
                <a:cs typeface="Helvetica"/>
              </a:rPr>
              <a:t>[2, 2, 1, 1]</a:t>
            </a:r>
            <a:endParaRPr lang="en-US" dirty="0">
              <a:solidFill>
                <a:srgbClr val="1B4171"/>
              </a:solidFill>
              <a:latin typeface="Helvetica"/>
              <a:cs typeface="Helvetica"/>
            </a:endParaRPr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04894" y="2453545"/>
            <a:ext cx="4626970" cy="3994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263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55663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30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Symbol" pitchFamily="18" charset="2"/>
              <a:buChar char="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2316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384"/>
              </a:spcBef>
              <a:buClr>
                <a:schemeClr val="accent1"/>
              </a:buClr>
              <a:buFont typeface="Symbol" pitchFamily="18" charset="2"/>
              <a:buChar char="*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dirty="0" smtClean="0">
                <a:latin typeface="Helvetica"/>
                <a:cs typeface="Helvetica"/>
              </a:rPr>
              <a:t>Input: Array of </a:t>
            </a:r>
            <a:r>
              <a:rPr lang="en-US" dirty="0" smtClean="0">
                <a:latin typeface="Helvetica"/>
                <a:cs typeface="Helvetica"/>
              </a:rPr>
              <a:t>diameters</a:t>
            </a:r>
            <a:endParaRPr lang="en-US" dirty="0" smtClean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Helvetica"/>
                <a:cs typeface="Helvetica"/>
              </a:rPr>
              <a:t>Output: Array containing the number of each coin </a:t>
            </a:r>
            <a:r>
              <a:rPr lang="en-US" dirty="0" smtClean="0">
                <a:latin typeface="Helvetica"/>
                <a:cs typeface="Helvetica"/>
              </a:rPr>
              <a:t>type</a:t>
            </a:r>
            <a:endParaRPr lang="en-US" dirty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Helvetica"/>
                <a:cs typeface="Helvetica"/>
              </a:rPr>
              <a:t>Method: Repeatedly count the number of “wide” coins and remove them from the array.</a:t>
            </a:r>
          </a:p>
          <a:p>
            <a:pPr>
              <a:lnSpc>
                <a:spcPct val="130000"/>
              </a:lnSpc>
            </a:pPr>
            <a:endParaRPr lang="en-US" dirty="0" smtClean="0">
              <a:latin typeface="Helvetica"/>
              <a:cs typeface="Helvetica"/>
            </a:endParaRPr>
          </a:p>
          <a:p>
            <a:pPr>
              <a:lnSpc>
                <a:spcPct val="130000"/>
              </a:lnSpc>
            </a:pPr>
            <a:endParaRPr lang="en-US" dirty="0" smtClean="0">
              <a:latin typeface="Helvetica"/>
              <a:cs typeface="Helvetica"/>
            </a:endParaRPr>
          </a:p>
          <a:p>
            <a:pPr marL="0" indent="0">
              <a:lnSpc>
                <a:spcPct val="130000"/>
              </a:lnSpc>
              <a:buFont typeface="Symbol" pitchFamily="18" charset="2"/>
              <a:buNone/>
            </a:pPr>
            <a:endParaRPr lang="en-US" dirty="0">
              <a:latin typeface="Helvetica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500" y="3531069"/>
            <a:ext cx="3772882" cy="299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7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1174</TotalTime>
  <Words>302</Words>
  <Application>Microsoft Macintosh PowerPoint</Application>
  <PresentationFormat>On-screen Show (4:3)</PresentationFormat>
  <Paragraphs>64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Waveform</vt:lpstr>
      <vt:lpstr>Final Project CEE-101s-01/MATLAB</vt:lpstr>
      <vt:lpstr>Introduction</vt:lpstr>
      <vt:lpstr>Conditions</vt:lpstr>
      <vt:lpstr>Methodology</vt:lpstr>
      <vt:lpstr>Calculate Background color</vt:lpstr>
      <vt:lpstr>Edge Finder and Triangles</vt:lpstr>
      <vt:lpstr>Diameter and Coin Cleaner</vt:lpstr>
      <vt:lpstr>Penny Evaluation </vt:lpstr>
      <vt:lpstr>Diameter Compare </vt:lpstr>
      <vt:lpstr>Final Sum</vt:lpstr>
      <vt:lpstr>Examples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CEE-101s-01/MATLAB</dc:title>
  <dc:creator>Tiago Lima de Oliveira</dc:creator>
  <cp:lastModifiedBy>Joseph Suarez</cp:lastModifiedBy>
  <cp:revision>57</cp:revision>
  <dcterms:created xsi:type="dcterms:W3CDTF">2013-08-09T22:49:10Z</dcterms:created>
  <dcterms:modified xsi:type="dcterms:W3CDTF">2013-08-12T06:15:20Z</dcterms:modified>
</cp:coreProperties>
</file>